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96" r:id="rId36"/>
    <p:sldId id="1733" r:id="rId37"/>
    <p:sldId id="651" r:id="rId38"/>
    <p:sldId id="1731" r:id="rId39"/>
    <p:sldId id="598" r:id="rId40"/>
    <p:sldId id="601" r:id="rId41"/>
    <p:sldId id="604" r:id="rId42"/>
    <p:sldId id="599" r:id="rId43"/>
    <p:sldId id="605" r:id="rId44"/>
    <p:sldId id="587" r:id="rId45"/>
    <p:sldId id="588" r:id="rId46"/>
    <p:sldId id="589" r:id="rId47"/>
    <p:sldId id="590" r:id="rId48"/>
    <p:sldId id="591" r:id="rId49"/>
    <p:sldId id="592" r:id="rId50"/>
    <p:sldId id="593" r:id="rId51"/>
    <p:sldId id="595" r:id="rId52"/>
    <p:sldId id="594" r:id="rId53"/>
    <p:sldId id="1739" r:id="rId54"/>
    <p:sldId id="1734" r:id="rId55"/>
    <p:sldId id="1735" r:id="rId56"/>
    <p:sldId id="1742" r:id="rId57"/>
    <p:sldId id="1736" r:id="rId58"/>
    <p:sldId id="1737" r:id="rId59"/>
    <p:sldId id="1738" r:id="rId60"/>
    <p:sldId id="1741" r:id="rId61"/>
    <p:sldId id="1732" r:id="rId62"/>
    <p:sldId id="606" r:id="rId63"/>
    <p:sldId id="616" r:id="rId64"/>
    <p:sldId id="614" r:id="rId65"/>
    <p:sldId id="607" r:id="rId66"/>
    <p:sldId id="617" r:id="rId67"/>
    <p:sldId id="608" r:id="rId68"/>
    <p:sldId id="609" r:id="rId69"/>
    <p:sldId id="611" r:id="rId70"/>
    <p:sldId id="653" r:id="rId71"/>
    <p:sldId id="642" r:id="rId72"/>
    <p:sldId id="654" r:id="rId73"/>
    <p:sldId id="622" r:id="rId74"/>
    <p:sldId id="626" r:id="rId75"/>
    <p:sldId id="628" r:id="rId76"/>
    <p:sldId id="629" r:id="rId77"/>
    <p:sldId id="630" r:id="rId78"/>
    <p:sldId id="631" r:id="rId79"/>
    <p:sldId id="657" r:id="rId80"/>
    <p:sldId id="633" r:id="rId81"/>
    <p:sldId id="656" r:id="rId82"/>
    <p:sldId id="655" r:id="rId83"/>
    <p:sldId id="635" r:id="rId84"/>
    <p:sldId id="637" r:id="rId85"/>
    <p:sldId id="638" r:id="rId86"/>
    <p:sldId id="639" r:id="rId87"/>
    <p:sldId id="641" r:id="rId88"/>
    <p:sldId id="643" r:id="rId89"/>
    <p:sldId id="644" r:id="rId90"/>
    <p:sldId id="645" r:id="rId91"/>
    <p:sldId id="646" r:id="rId92"/>
    <p:sldId id="667" r:id="rId93"/>
    <p:sldId id="648" r:id="rId94"/>
    <p:sldId id="1740" r:id="rId95"/>
    <p:sldId id="464" r:id="rId96"/>
    <p:sldId id="513" r:id="rId97"/>
    <p:sldId id="525" r:id="rId98"/>
    <p:sldId id="552" r:id="rId99"/>
    <p:sldId id="553" r:id="rId100"/>
    <p:sldId id="528" r:id="rId101"/>
    <p:sldId id="554" r:id="rId102"/>
    <p:sldId id="660" r:id="rId103"/>
    <p:sldId id="661" r:id="rId104"/>
    <p:sldId id="662" r:id="rId105"/>
    <p:sldId id="663" r:id="rId106"/>
    <p:sldId id="664" r:id="rId107"/>
    <p:sldId id="665" r:id="rId108"/>
    <p:sldId id="66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4" d="100"/>
          <a:sy n="64" d="100"/>
        </p:scale>
        <p:origin x="6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18-06-2019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6/18/2019 1:02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6/18/2019 1:02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t>18-06-2019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18-06-2019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estcentralus.dev.cognitive.microsoft.com/docs/services/563879b61984550e40cbbe8d/operations/563879b61984550f30395237/console"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9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Partner Tech Series - Azure Cognitive Services</a:t>
            </a: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pic>
        <p:nvPicPr>
          <p:cNvPr id="6" name="Picture 5">
            <a:extLst>
              <a:ext uri="{FF2B5EF4-FFF2-40B4-BE49-F238E27FC236}">
                <a16:creationId xmlns:a16="http://schemas.microsoft.com/office/drawing/2014/main" id="{CC502567-F1DF-4A7C-9393-DBCEA37DC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975070" cy="291017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Detection </a:t>
            </a:r>
            <a:r>
              <a:rPr lang="en-US" sz="1800" dirty="0">
                <a:solidFill>
                  <a:schemeClr val="tx1"/>
                </a:solidFill>
              </a:rPr>
              <a:t>– Detect one or more faces in an image and returns the face rectangle along with face attributes like – Age, Gender, Pose, Smile and Facial Hair along with 27 landmarks for each face.</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Identification </a:t>
            </a:r>
            <a:r>
              <a:rPr lang="en-US" sz="2800" dirty="0">
                <a:solidFill>
                  <a:schemeClr val="tx1"/>
                </a:solidFill>
              </a:rPr>
              <a:t>- </a:t>
            </a:r>
            <a:r>
              <a:rPr lang="en-US" sz="1800" dirty="0">
                <a:solidFill>
                  <a:schemeClr val="tx1"/>
                </a:solidFill>
              </a:rPr>
              <a:t>Face API enables you to search, identify and match faces in your private repository of up to 1 million people</a:t>
            </a:r>
            <a:r>
              <a:rPr lang="en-US" sz="2800" dirty="0">
                <a:solidFill>
                  <a:schemeClr val="tx1"/>
                </a:solidFill>
              </a:rPr>
              <a:t>.</a:t>
            </a:r>
          </a:p>
          <a:p>
            <a:pPr algn="just" defTabSz="932563">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Verification </a:t>
            </a:r>
            <a:r>
              <a:rPr lang="en-US" sz="2800" dirty="0">
                <a:solidFill>
                  <a:schemeClr val="tx1"/>
                </a:solidFill>
              </a:rPr>
              <a:t>- </a:t>
            </a:r>
            <a:r>
              <a:rPr lang="en-US" sz="1800" dirty="0">
                <a:solidFill>
                  <a:schemeClr val="tx1"/>
                </a:solidFill>
              </a:rPr>
              <a:t>Check the likelihood that two faces belong to the same person. The API will return a confidence score about how likely it is that the two faces belong to one person.</a:t>
            </a:r>
          </a:p>
          <a:p>
            <a:pPr marL="514350" indent="-514350" algn="just" defTabSz="932563">
              <a:buFont typeface="Wingdings" panose="05000000000000000000" pitchFamily="2" charset="2"/>
              <a:buChar char="§"/>
              <a:defRPr/>
            </a:pPr>
            <a:endParaRPr lang="en-US" sz="1800" dirty="0">
              <a:solidFill>
                <a:schemeClr val="tx1"/>
              </a:solidFill>
            </a:endParaRPr>
          </a:p>
          <a:p>
            <a:pPr marL="971550" lvl="1" indent="-514350" algn="just" defTabSz="932563">
              <a:buFont typeface="Wingdings" panose="05000000000000000000" pitchFamily="2" charset="2"/>
              <a:buChar char="§"/>
              <a:defRPr/>
            </a:pPr>
            <a:r>
              <a:rPr lang="en-US" sz="100" dirty="0" err="1">
                <a:solidFill>
                  <a:schemeClr val="tx1"/>
                </a:solidFill>
              </a:rPr>
              <a:t>Fdgdf</a:t>
            </a:r>
            <a:r>
              <a:rPr lang="en-US" sz="100" dirty="0">
                <a:solidFill>
                  <a:schemeClr val="tx1"/>
                </a:solidFill>
              </a:rPr>
              <a:t>	</a:t>
            </a:r>
          </a:p>
          <a:p>
            <a:pPr marL="971550" lvl="1" indent="-514350" algn="just" defTabSz="932563">
              <a:buFont typeface="Wingdings" panose="05000000000000000000" pitchFamily="2" charset="2"/>
              <a:buChar char="§"/>
              <a:defRPr/>
            </a:pPr>
            <a:r>
              <a:rPr lang="en-US" sz="100" dirty="0" err="1"/>
              <a:t>dfdfg</a:t>
            </a:r>
            <a:endParaRPr lang="en-US" sz="100" dirty="0">
              <a:solidFill>
                <a:schemeClr val="tx1"/>
              </a:solidFill>
            </a:endParaRPr>
          </a:p>
          <a:p>
            <a:pPr marL="971550" lvl="1" indent="-514350" algn="just" defTabSz="932563">
              <a:buFont typeface="Wingdings" panose="05000000000000000000" pitchFamily="2" charset="2"/>
              <a:buChar char="§"/>
              <a:defRPr/>
            </a:pPr>
            <a:endParaRPr lang="en-US" sz="1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Similar Face Search </a:t>
            </a:r>
            <a:r>
              <a:rPr lang="en-US" sz="2800" dirty="0">
                <a:solidFill>
                  <a:schemeClr val="tx1"/>
                </a:solidFill>
              </a:rPr>
              <a:t>- </a:t>
            </a:r>
            <a:r>
              <a:rPr lang="en-US" sz="1800" dirty="0">
                <a:solidFill>
                  <a:schemeClr val="tx1"/>
                </a:solidFill>
              </a:rPr>
              <a:t>Easily find similar-looking faces. Given a collection of faces and a new face as a query, this API will return a collection of similar faces.</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Grouping </a:t>
            </a:r>
            <a:r>
              <a:rPr lang="en-US" sz="2800" dirty="0">
                <a:solidFill>
                  <a:schemeClr val="tx1"/>
                </a:solidFill>
              </a:rPr>
              <a:t>– </a:t>
            </a:r>
            <a:r>
              <a:rPr lang="en-US" sz="1800" dirty="0">
                <a:solidFill>
                  <a:schemeClr val="tx1"/>
                </a:solidFill>
              </a:rPr>
              <a:t>Organize many unidentified faces together into Groups based on their visual similarity</a:t>
            </a: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4982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D1DD1-F93B-42AF-BCCE-D4E5B46A53A3}"/>
              </a:ext>
            </a:extLst>
          </p:cNvPr>
          <p:cNvPicPr>
            <a:picLocks noChangeAspect="1"/>
          </p:cNvPicPr>
          <p:nvPr/>
        </p:nvPicPr>
        <p:blipFill>
          <a:blip r:embed="rId2"/>
          <a:stretch>
            <a:fillRect/>
          </a:stretch>
        </p:blipFill>
        <p:spPr>
          <a:xfrm>
            <a:off x="1413841" y="1811406"/>
            <a:ext cx="8648700" cy="5143500"/>
          </a:xfrm>
          <a:prstGeom prst="rect">
            <a:avLst/>
          </a:prstGeom>
        </p:spPr>
      </p:pic>
      <p:sp>
        <p:nvSpPr>
          <p:cNvPr id="5" name="Title 1">
            <a:extLst>
              <a:ext uri="{FF2B5EF4-FFF2-40B4-BE49-F238E27FC236}">
                <a16:creationId xmlns:a16="http://schemas.microsoft.com/office/drawing/2014/main" id="{F610BA0E-D021-40B2-99E1-A8A61D84A9F8}"/>
              </a:ext>
            </a:extLst>
          </p:cNvPr>
          <p:cNvSpPr txBox="1">
            <a:spLocks/>
          </p:cNvSpPr>
          <p:nvPr/>
        </p:nvSpPr>
        <p:spPr>
          <a:xfrm>
            <a:off x="124566" y="69335"/>
            <a:ext cx="12067434" cy="114323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r>
              <a:rPr lang="en-US" sz="2800" dirty="0">
                <a:solidFill>
                  <a:schemeClr val="accent1"/>
                </a:solidFill>
              </a:rPr>
              <a:t>Face Landmarks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16649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u="sng" dirty="0">
                <a:solidFill>
                  <a:schemeClr val="accent1"/>
                </a:solidFill>
              </a:rPr>
              <a:t>Developer Portal</a:t>
            </a:r>
          </a:p>
          <a:p>
            <a:pPr defTabSz="932563">
              <a:defRPr/>
            </a:pPr>
            <a:endParaRPr lang="en-US" sz="2800" dirty="0">
              <a:solidFill>
                <a:schemeClr val="accent1"/>
              </a:solidFill>
            </a:endParaRPr>
          </a:p>
          <a:p>
            <a:pPr defTabSz="932563">
              <a:defRPr/>
            </a:pPr>
            <a:r>
              <a:rPr lang="en-IN" sz="2800" dirty="0">
                <a:hlinkClick r:id="rId2"/>
              </a:rPr>
              <a:t>https://westcentralus.dev.cognitive.microsoft.com/docs/services/563879b61984550e40cbbe8d/operations/563879b61984550f30395237/console</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0198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D480F1-2A3C-41D7-8338-FBE5EF40E0A3}"/>
              </a:ext>
            </a:extLst>
          </p:cNvPr>
          <p:cNvPicPr>
            <a:picLocks noChangeAspect="1"/>
          </p:cNvPicPr>
          <p:nvPr/>
        </p:nvPicPr>
        <p:blipFill>
          <a:blip r:embed="rId2"/>
          <a:stretch>
            <a:fillRect/>
          </a:stretch>
        </p:blipFill>
        <p:spPr>
          <a:xfrm>
            <a:off x="0" y="246580"/>
            <a:ext cx="6827740" cy="6858000"/>
          </a:xfrm>
          <a:prstGeom prst="rect">
            <a:avLst/>
          </a:prstGeom>
        </p:spPr>
      </p:pic>
      <p:pic>
        <p:nvPicPr>
          <p:cNvPr id="26" name="Picture 25">
            <a:extLst>
              <a:ext uri="{FF2B5EF4-FFF2-40B4-BE49-F238E27FC236}">
                <a16:creationId xmlns:a16="http://schemas.microsoft.com/office/drawing/2014/main" id="{3C1FE8CE-E680-4C20-84B9-6A54227BB339}"/>
              </a:ext>
            </a:extLst>
          </p:cNvPr>
          <p:cNvPicPr>
            <a:picLocks noChangeAspect="1"/>
          </p:cNvPicPr>
          <p:nvPr/>
        </p:nvPicPr>
        <p:blipFill>
          <a:blip r:embed="rId3"/>
          <a:stretch>
            <a:fillRect/>
          </a:stretch>
        </p:blipFill>
        <p:spPr>
          <a:xfrm>
            <a:off x="6546832" y="0"/>
            <a:ext cx="5525304" cy="3552825"/>
          </a:xfrm>
          <a:prstGeom prst="rect">
            <a:avLst/>
          </a:prstGeom>
        </p:spPr>
      </p:pic>
      <p:cxnSp>
        <p:nvCxnSpPr>
          <p:cNvPr id="28" name="Straight Connector 27">
            <a:extLst>
              <a:ext uri="{FF2B5EF4-FFF2-40B4-BE49-F238E27FC236}">
                <a16:creationId xmlns:a16="http://schemas.microsoft.com/office/drawing/2014/main" id="{DAB6E0A1-B023-4A15-ABBA-012907B5DF6D}"/>
              </a:ext>
            </a:extLst>
          </p:cNvPr>
          <p:cNvCxnSpPr>
            <a:cxnSpLocks/>
          </p:cNvCxnSpPr>
          <p:nvPr/>
        </p:nvCxnSpPr>
        <p:spPr>
          <a:xfrm>
            <a:off x="6606283" y="369870"/>
            <a:ext cx="68226" cy="648813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805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itle 1">
            <a:extLst>
              <a:ext uri="{FF2B5EF4-FFF2-40B4-BE49-F238E27FC236}">
                <a16:creationId xmlns:a16="http://schemas.microsoft.com/office/drawing/2014/main" id="{311D937A-FC43-4479-BDA0-8A51B05336C1}"/>
              </a:ext>
            </a:extLst>
          </p:cNvPr>
          <p:cNvSpPr txBox="1">
            <a:spLocks/>
          </p:cNvSpPr>
          <p:nvPr/>
        </p:nvSpPr>
        <p:spPr>
          <a:xfrm>
            <a:off x="1251000" y="29649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                             </a:t>
            </a:r>
            <a:r>
              <a:rPr lang="en-US" sz="4400" b="1" u="sng" dirty="0">
                <a:solidFill>
                  <a:schemeClr val="accent1"/>
                </a:solidFill>
              </a:rPr>
              <a:t>DEMO</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07718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9" name="Straight Connector 58">
              <a:extLst>
                <a:ext uri="{FF2B5EF4-FFF2-40B4-BE49-F238E27FC236}">
                  <a16:creationId xmlns:a16="http://schemas.microsoft.com/office/drawing/2014/main"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id="{A30C024D-FAD0-475A-8D43-1EE764C5A5B1}"/>
              </a:ext>
            </a:extLst>
          </p:cNvPr>
          <p:cNvSpPr txBox="1"/>
          <p:nvPr/>
        </p:nvSpPr>
        <p:spPr>
          <a:xfrm>
            <a:off x="1885889" y="4603714"/>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id="{13B8D2C0-4CEF-4468-8D5D-B01C1BB8A0D6}"/>
              </a:ext>
            </a:extLst>
          </p:cNvPr>
          <p:cNvSpPr/>
          <p:nvPr/>
        </p:nvSpPr>
        <p:spPr>
          <a:xfrm>
            <a:off x="1507600" y="463794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092191"/>
            <a:ext cx="11942868" cy="8371523"/>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t>Extreme face angles (head pose) or face occlusion (objects such as sunglasses or hands that block part of the face) can affect detection. Frontal and near-frontal faces give the best results.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Changes due to aging will not be identified by PCA</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the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19894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8144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168569"/>
            <a:ext cx="10636194" cy="6586418"/>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IN" sz="1600" dirty="0"/>
              <a:t>Tesla  car company in electric-car market, showed-off an SUV that’s hoping to sell in 2019 that unlocks the door when its facial recognition software recognizes the driver.</a:t>
            </a:r>
          </a:p>
          <a:p>
            <a:pPr marL="342900" indent="-342900">
              <a:buFont typeface="Wingdings" panose="05000000000000000000" pitchFamily="2" charset="2"/>
              <a:buChar char="q"/>
            </a:pPr>
            <a:endParaRPr lang="en-IN" sz="1600" dirty="0"/>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Safety in Cars - A Face enabled system monitors eye blinking, facial expressions and head movements. If any signs are obtained of the driver being drowsy or inattentive, the biometric system sends some visual or audible alerts to get back the driver’s attention.</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Airlines(</a:t>
            </a:r>
            <a:r>
              <a:rPr lang="en-IN" sz="1600" dirty="0">
                <a:solidFill>
                  <a:srgbClr val="000000"/>
                </a:solidFill>
                <a:latin typeface="Segoe UI" panose="020B0502040204020203" pitchFamily="34" charset="0"/>
              </a:rPr>
              <a:t>JetBlue)</a:t>
            </a:r>
            <a:r>
              <a:rPr lang="en-US" sz="1600" dirty="0">
                <a:solidFill>
                  <a:srgbClr val="000000"/>
                </a:solidFill>
                <a:latin typeface="Segoe UI" panose="020B0502040204020203" pitchFamily="34" charset="0"/>
              </a:rPr>
              <a:t> have already started using face recognition to help people check bags, check into flights and board planes faster. Passengers will step up to a camera, and the kiosk will compare the facial scan to passport photos in the U.S. customs database to confirm the match.</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 variety of phones including the latest iPhone X, OnePlus 5T are now using face recognition to unlock phones.</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Retail Crime - 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6040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id="{62E4401F-23B7-479B-920E-A1C0B7B25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id="{B2A45AE9-FEAC-4969-AC27-6C45296E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3C308B23-2FD6-4D9B-A89D-20C3F6877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desktop">
              <a:extLst>
                <a:ext uri="{FF2B5EF4-FFF2-40B4-BE49-F238E27FC236}">
                  <a16:creationId xmlns:a16="http://schemas.microsoft.com/office/drawing/2014/main" id="{A66F8708-8BE5-4AAB-A549-2D27EE882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id="{BCCDB15E-ECBA-4BCC-B48A-D9B2B8E13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Checking ?</a:t>
              </a:r>
              <a:endParaRPr lang="en-IN" dirty="0"/>
            </a:p>
          </p:txBody>
        </p:sp>
        <p:cxnSp>
          <p:nvCxnSpPr>
            <p:cNvPr id="29" name="Straight Arrow Connector 28">
              <a:extLst>
                <a:ext uri="{FF2B5EF4-FFF2-40B4-BE49-F238E27FC236}">
                  <a16:creationId xmlns:a16="http://schemas.microsoft.com/office/drawing/2014/main"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val="17565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60923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1 closure and Q&amp;A</a:t>
            </a:r>
          </a:p>
        </p:txBody>
      </p:sp>
    </p:spTree>
    <p:extLst>
      <p:ext uri="{BB962C8B-B14F-4D97-AF65-F5344CB8AC3E}">
        <p14:creationId xmlns:p14="http://schemas.microsoft.com/office/powerpoint/2010/main" val="1912756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E97731F5-B403-4690-8FAC-4C935D0FB28C}"/>
              </a:ext>
            </a:extLst>
          </p:cNvPr>
          <p:cNvSpPr/>
          <p:nvPr/>
        </p:nvSpPr>
        <p:spPr>
          <a:xfrm>
            <a:off x="522131" y="1506883"/>
            <a:ext cx="11265678" cy="4031873"/>
          </a:xfrm>
          <a:prstGeom prst="rect">
            <a:avLst/>
          </a:prstGeom>
        </p:spPr>
        <p:txBody>
          <a:bodyPr wrap="square">
            <a:spAutoFit/>
          </a:bodyPr>
          <a:lstStyle/>
          <a:p>
            <a:r>
              <a:rPr lang="en-IN" sz="2800" dirty="0">
                <a:solidFill>
                  <a:srgbClr val="00B0F0"/>
                </a:solidFill>
              </a:rPr>
              <a:t>Knowledge Mining </a:t>
            </a:r>
            <a:r>
              <a:rPr lang="en-IN" sz="2800" dirty="0"/>
              <a:t>is the process of discovering actionable information from large sets of unstructured data , like text and images. It uses AI to detect hidden patterns and information.</a:t>
            </a:r>
          </a:p>
          <a:p>
            <a:endParaRPr lang="en-US" sz="2400" dirty="0"/>
          </a:p>
          <a:p>
            <a:r>
              <a:rPr lang="en-US" sz="2800" dirty="0">
                <a:solidFill>
                  <a:srgbClr val="00B0F0"/>
                </a:solidFill>
              </a:rPr>
              <a:t>Azure Search</a:t>
            </a:r>
          </a:p>
          <a:p>
            <a:pPr marL="342900" indent="-342900">
              <a:buFont typeface="Arial" panose="020B0604020202020204" pitchFamily="34" charset="0"/>
              <a:buChar char="•"/>
            </a:pPr>
            <a:r>
              <a:rPr lang="en-US" sz="2400" dirty="0"/>
              <a:t>AI-powered cloud search service for web and mobile app development</a:t>
            </a:r>
            <a:endParaRPr lang="en-IN" sz="2400" dirty="0"/>
          </a:p>
          <a:p>
            <a:pPr marL="342900" indent="-342900">
              <a:buFont typeface="Arial" panose="020B0604020202020204" pitchFamily="34" charset="0"/>
              <a:buChar char="•"/>
            </a:pPr>
            <a:r>
              <a:rPr lang="en-IN" sz="2400" dirty="0"/>
              <a:t>Enterprise Search as a Service  - Azure PaaS Product</a:t>
            </a:r>
          </a:p>
          <a:p>
            <a:pPr marL="342900" indent="-342900">
              <a:buFont typeface="Arial" panose="020B0604020202020204" pitchFamily="34" charset="0"/>
              <a:buChar char="•"/>
            </a:pPr>
            <a:r>
              <a:rPr lang="en-IN" sz="2400" dirty="0"/>
              <a:t>Enrich and Extract insights through cognitive skills( Cognitive Search)</a:t>
            </a:r>
          </a:p>
          <a:p>
            <a:pPr marL="342900" indent="-342900">
              <a:buFont typeface="Arial" panose="020B0604020202020204" pitchFamily="34" charset="0"/>
              <a:buChar char="•"/>
            </a:pPr>
            <a:r>
              <a:rPr lang="en-IN" sz="2400" dirty="0"/>
              <a:t>Natural Language Processing for Web search grade experience</a:t>
            </a:r>
          </a:p>
          <a:p>
            <a:pPr marL="342900" indent="-342900">
              <a:buFont typeface="Arial" panose="020B0604020202020204" pitchFamily="34" charset="0"/>
              <a:buChar char="•"/>
            </a:pPr>
            <a:r>
              <a:rPr lang="en-IN" sz="2400" dirty="0"/>
              <a:t>Creates indexed metadata about your data</a:t>
            </a:r>
            <a:endParaRPr lang="en-US" sz="2400" dirty="0"/>
          </a:p>
        </p:txBody>
      </p:sp>
    </p:spTree>
    <p:extLst>
      <p:ext uri="{BB962C8B-B14F-4D97-AF65-F5344CB8AC3E}">
        <p14:creationId xmlns:p14="http://schemas.microsoft.com/office/powerpoint/2010/main" val="1015375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A39F2A-3B50-429B-8528-89D52053D48E}"/>
              </a:ext>
            </a:extLst>
          </p:cNvPr>
          <p:cNvPicPr>
            <a:picLocks noChangeAspect="1"/>
          </p:cNvPicPr>
          <p:nvPr/>
        </p:nvPicPr>
        <p:blipFill>
          <a:blip r:embed="rId2"/>
          <a:stretch>
            <a:fillRect/>
          </a:stretch>
        </p:blipFill>
        <p:spPr>
          <a:xfrm>
            <a:off x="124566" y="522347"/>
            <a:ext cx="11146408" cy="3449108"/>
          </a:xfrm>
          <a:prstGeom prst="rect">
            <a:avLst/>
          </a:prstGeom>
        </p:spPr>
      </p:pic>
      <p:sp>
        <p:nvSpPr>
          <p:cNvPr id="2" name="Title 1">
            <a:extLst>
              <a:ext uri="{FF2B5EF4-FFF2-40B4-BE49-F238E27FC236}">
                <a16:creationId xmlns:a16="http://schemas.microsoft.com/office/drawing/2014/main" id="{C5ADAB23-4FCC-45D1-819C-2D9C6DC4291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How it Works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5" name="Picture 4">
            <a:extLst>
              <a:ext uri="{FF2B5EF4-FFF2-40B4-BE49-F238E27FC236}">
                <a16:creationId xmlns:a16="http://schemas.microsoft.com/office/drawing/2014/main" id="{E6171EF3-37BC-4099-BC92-2FF3788CC94E}"/>
              </a:ext>
            </a:extLst>
          </p:cNvPr>
          <p:cNvPicPr>
            <a:picLocks noChangeAspect="1"/>
          </p:cNvPicPr>
          <p:nvPr/>
        </p:nvPicPr>
        <p:blipFill>
          <a:blip r:embed="rId3"/>
          <a:stretch>
            <a:fillRect/>
          </a:stretch>
        </p:blipFill>
        <p:spPr>
          <a:xfrm>
            <a:off x="0" y="3831329"/>
            <a:ext cx="12192000" cy="3548680"/>
          </a:xfrm>
          <a:prstGeom prst="rect">
            <a:avLst/>
          </a:prstGeom>
        </p:spPr>
      </p:pic>
    </p:spTree>
    <p:extLst>
      <p:ext uri="{BB962C8B-B14F-4D97-AF65-F5344CB8AC3E}">
        <p14:creationId xmlns:p14="http://schemas.microsoft.com/office/powerpoint/2010/main" val="2621085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3241A4-97AA-4672-8E5F-6C32DDFA9BD2}"/>
              </a:ext>
            </a:extLst>
          </p:cNvPr>
          <p:cNvSpPr>
            <a:spLocks noChangeArrowheads="1"/>
          </p:cNvSpPr>
          <p:nvPr/>
        </p:nvSpPr>
        <p:spPr bwMode="auto">
          <a:xfrm>
            <a:off x="712443" y="-10806144"/>
            <a:ext cx="8835012" cy="2474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likely outcome would be a generated structure similar to the following illustration: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5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Sample output structure">
            <a:extLst>
              <a:ext uri="{FF2B5EF4-FFF2-40B4-BE49-F238E27FC236}">
                <a16:creationId xmlns:a16="http://schemas.microsoft.com/office/drawing/2014/main" id="{F28FD339-E984-4AE0-98F5-D3C13F71C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40" y="1745378"/>
            <a:ext cx="9988826" cy="51126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249917-781C-4899-90B9-F74E0BED898E}"/>
              </a:ext>
            </a:extLst>
          </p:cNvPr>
          <p:cNvSpPr txBox="1"/>
          <p:nvPr/>
        </p:nvSpPr>
        <p:spPr>
          <a:xfrm>
            <a:off x="337931" y="178904"/>
            <a:ext cx="11658600" cy="1323439"/>
          </a:xfrm>
          <a:prstGeom prst="rect">
            <a:avLst/>
          </a:prstGeom>
          <a:noFill/>
        </p:spPr>
        <p:txBody>
          <a:bodyPr wrap="square" rtlCol="0">
            <a:spAutoFit/>
          </a:bodyPr>
          <a:lstStyle/>
          <a:p>
            <a:r>
              <a:rPr lang="en-US" sz="1600" i="1" dirty="0"/>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p>
          <a:p>
            <a:endParaRPr lang="en-US" sz="1600" dirty="0"/>
          </a:p>
          <a:p>
            <a:r>
              <a:rPr lang="en-US" sz="1600" dirty="0"/>
              <a:t>A likely outcome would be a generated structure similar to the following illustration:</a:t>
            </a:r>
          </a:p>
        </p:txBody>
      </p:sp>
    </p:spTree>
    <p:extLst>
      <p:ext uri="{BB962C8B-B14F-4D97-AF65-F5344CB8AC3E}">
        <p14:creationId xmlns:p14="http://schemas.microsoft.com/office/powerpoint/2010/main" val="3144111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4B81-8F64-48A9-A11D-3474605B6EDF}"/>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11EB2070-3CCB-43BA-ACA1-4EB9E58532DA}"/>
              </a:ext>
            </a:extLst>
          </p:cNvPr>
          <p:cNvSpPr txBox="1"/>
          <p:nvPr/>
        </p:nvSpPr>
        <p:spPr>
          <a:xfrm>
            <a:off x="1292087" y="1828800"/>
            <a:ext cx="4234070" cy="3970318"/>
          </a:xfrm>
          <a:prstGeom prst="rect">
            <a:avLst/>
          </a:prstGeom>
          <a:noFill/>
        </p:spPr>
        <p:txBody>
          <a:bodyPr wrap="square" rtlCol="0">
            <a:spAutoFit/>
          </a:bodyPr>
          <a:lstStyle/>
          <a:p>
            <a:r>
              <a:rPr lang="en-IN" sz="2400" b="1" dirty="0">
                <a:solidFill>
                  <a:srgbClr val="00B0F0"/>
                </a:solidFill>
              </a:rPr>
              <a:t>File Formats:</a:t>
            </a:r>
          </a:p>
          <a:p>
            <a:endParaRPr lang="en-IN" dirty="0"/>
          </a:p>
          <a:p>
            <a:pPr marL="285750" indent="-285750">
              <a:buFont typeface="Arial" panose="020B0604020202020204" pitchFamily="34" charset="0"/>
              <a:buChar char="•"/>
            </a:pPr>
            <a:r>
              <a:rPr lang="en-IN" sz="2400" dirty="0"/>
              <a:t>Microsoft Office</a:t>
            </a:r>
          </a:p>
          <a:p>
            <a:pPr marL="285750" indent="-285750">
              <a:buFont typeface="Arial" panose="020B0604020202020204" pitchFamily="34" charset="0"/>
              <a:buChar char="•"/>
            </a:pPr>
            <a:r>
              <a:rPr lang="en-IN" sz="2400" dirty="0"/>
              <a:t>PDF</a:t>
            </a:r>
          </a:p>
          <a:p>
            <a:pPr marL="285750" indent="-285750">
              <a:buFont typeface="Arial" panose="020B0604020202020204" pitchFamily="34" charset="0"/>
              <a:buChar char="•"/>
            </a:pPr>
            <a:r>
              <a:rPr lang="en-IN" sz="2400" dirty="0"/>
              <a:t>HTML</a:t>
            </a:r>
          </a:p>
          <a:p>
            <a:pPr marL="285750" indent="-285750">
              <a:buFont typeface="Arial" panose="020B0604020202020204" pitchFamily="34" charset="0"/>
              <a:buChar char="•"/>
            </a:pPr>
            <a:r>
              <a:rPr lang="en-IN" sz="2400" dirty="0"/>
              <a:t>XML, JSON</a:t>
            </a:r>
          </a:p>
          <a:p>
            <a:pPr marL="285750" indent="-285750">
              <a:buFont typeface="Arial" panose="020B0604020202020204" pitchFamily="34" charset="0"/>
              <a:buChar char="•"/>
            </a:pPr>
            <a:r>
              <a:rPr lang="en-IN" sz="2400" dirty="0"/>
              <a:t>ZIP</a:t>
            </a:r>
          </a:p>
          <a:p>
            <a:pPr marL="285750" indent="-285750">
              <a:buFont typeface="Arial" panose="020B0604020202020204" pitchFamily="34" charset="0"/>
              <a:buChar char="•"/>
            </a:pPr>
            <a:r>
              <a:rPr lang="en-IN" sz="2400" dirty="0"/>
              <a:t>EML, RTE, TXT</a:t>
            </a:r>
          </a:p>
          <a:p>
            <a:pPr marL="285750" indent="-285750">
              <a:buFont typeface="Arial" panose="020B0604020202020204" pitchFamily="34" charset="0"/>
              <a:buChar char="•"/>
            </a:pPr>
            <a:r>
              <a:rPr lang="en-IN" sz="2400" dirty="0"/>
              <a:t>JPEG,PNG,JPG</a:t>
            </a:r>
          </a:p>
          <a:p>
            <a:pPr marL="285750" indent="-285750">
              <a:buFont typeface="Arial" panose="020B0604020202020204" pitchFamily="34" charset="0"/>
              <a:buChar char="•"/>
            </a:pPr>
            <a:r>
              <a:rPr lang="en-IN" sz="2400" dirty="0"/>
              <a:t>CSV</a:t>
            </a:r>
          </a:p>
          <a:p>
            <a:endParaRPr lang="en-IN" dirty="0"/>
          </a:p>
        </p:txBody>
      </p:sp>
      <p:sp>
        <p:nvSpPr>
          <p:cNvPr id="4" name="TextBox 3">
            <a:extLst>
              <a:ext uri="{FF2B5EF4-FFF2-40B4-BE49-F238E27FC236}">
                <a16:creationId xmlns:a16="http://schemas.microsoft.com/office/drawing/2014/main" id="{0C1DE428-25B0-4D61-A12F-6C3C53BF4036}"/>
              </a:ext>
            </a:extLst>
          </p:cNvPr>
          <p:cNvSpPr txBox="1"/>
          <p:nvPr/>
        </p:nvSpPr>
        <p:spPr>
          <a:xfrm>
            <a:off x="6665843" y="1828800"/>
            <a:ext cx="4234070" cy="3600986"/>
          </a:xfrm>
          <a:prstGeom prst="rect">
            <a:avLst/>
          </a:prstGeom>
          <a:noFill/>
        </p:spPr>
        <p:txBody>
          <a:bodyPr wrap="square" rtlCol="0">
            <a:spAutoFit/>
          </a:bodyPr>
          <a:lstStyle/>
          <a:p>
            <a:r>
              <a:rPr lang="en-IN" sz="2400" b="1" dirty="0">
                <a:solidFill>
                  <a:srgbClr val="00B0F0"/>
                </a:solidFill>
              </a:rPr>
              <a:t>Data Source:</a:t>
            </a:r>
          </a:p>
          <a:p>
            <a:endParaRPr lang="en-IN" dirty="0"/>
          </a:p>
          <a:p>
            <a:pPr marL="285750" indent="-285750">
              <a:buFont typeface="Arial" panose="020B0604020202020204" pitchFamily="34" charset="0"/>
              <a:buChar char="•"/>
            </a:pPr>
            <a:r>
              <a:rPr lang="en-IN" sz="2400" dirty="0"/>
              <a:t>Azure SQL</a:t>
            </a:r>
          </a:p>
          <a:p>
            <a:pPr marL="742950" lvl="1" indent="-285750">
              <a:buFont typeface="Arial" panose="020B0604020202020204" pitchFamily="34" charset="0"/>
              <a:buChar char="•"/>
            </a:pPr>
            <a:r>
              <a:rPr lang="en-IN" sz="2400" dirty="0"/>
              <a:t>Text Column</a:t>
            </a:r>
          </a:p>
          <a:p>
            <a:pPr marL="742950" lvl="1" indent="-285750">
              <a:buFont typeface="Arial" panose="020B0604020202020204" pitchFamily="34" charset="0"/>
              <a:buChar char="•"/>
            </a:pPr>
            <a:r>
              <a:rPr lang="en-IN" sz="2400" dirty="0"/>
              <a:t>JSON/XML columns</a:t>
            </a:r>
          </a:p>
          <a:p>
            <a:pPr marL="285750" indent="-285750">
              <a:buFont typeface="Arial" panose="020B0604020202020204" pitchFamily="34" charset="0"/>
              <a:buChar char="•"/>
            </a:pPr>
            <a:r>
              <a:rPr lang="en-IN" sz="2400" dirty="0"/>
              <a:t>SQL Server </a:t>
            </a:r>
            <a:r>
              <a:rPr lang="en-IN" sz="2400" dirty="0" err="1"/>
              <a:t>laaS</a:t>
            </a:r>
            <a:r>
              <a:rPr lang="en-IN" sz="2400" dirty="0"/>
              <a:t> on Azure</a:t>
            </a:r>
          </a:p>
          <a:p>
            <a:pPr marL="285750" indent="-285750">
              <a:buFont typeface="Arial" panose="020B0604020202020204" pitchFamily="34" charset="0"/>
              <a:buChar char="•"/>
            </a:pPr>
            <a:r>
              <a:rPr lang="en-IN" sz="2400" dirty="0"/>
              <a:t>Cosmos DB</a:t>
            </a:r>
          </a:p>
          <a:p>
            <a:pPr marL="285750" indent="-285750">
              <a:buFont typeface="Arial" panose="020B0604020202020204" pitchFamily="34" charset="0"/>
              <a:buChar char="•"/>
            </a:pPr>
            <a:r>
              <a:rPr lang="en-IN" sz="2400" dirty="0" err="1"/>
              <a:t>MySql</a:t>
            </a:r>
            <a:r>
              <a:rPr lang="en-IN" sz="2400" dirty="0"/>
              <a:t>(PaaS and </a:t>
            </a:r>
            <a:r>
              <a:rPr lang="en-IN" sz="2400" dirty="0" err="1"/>
              <a:t>laaS</a:t>
            </a:r>
            <a:r>
              <a:rPr lang="en-IN" sz="2400" dirty="0"/>
              <a:t>)</a:t>
            </a:r>
          </a:p>
          <a:p>
            <a:pPr marL="285750" indent="-285750">
              <a:buFont typeface="Arial" panose="020B0604020202020204" pitchFamily="34" charset="0"/>
              <a:buChar char="•"/>
            </a:pPr>
            <a:r>
              <a:rPr lang="en-IN" sz="2400" dirty="0"/>
              <a:t>Azure Files</a:t>
            </a:r>
          </a:p>
          <a:p>
            <a:endParaRPr lang="en-IN" dirty="0"/>
          </a:p>
        </p:txBody>
      </p:sp>
    </p:spTree>
    <p:extLst>
      <p:ext uri="{BB962C8B-B14F-4D97-AF65-F5344CB8AC3E}">
        <p14:creationId xmlns:p14="http://schemas.microsoft.com/office/powerpoint/2010/main" val="3788626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517EC-5003-4363-8E52-D4665BBABAC4}"/>
              </a:ext>
            </a:extLst>
          </p:cNvPr>
          <p:cNvPicPr>
            <a:picLocks noChangeAspect="1"/>
          </p:cNvPicPr>
          <p:nvPr/>
        </p:nvPicPr>
        <p:blipFill>
          <a:blip r:embed="rId2"/>
          <a:stretch>
            <a:fillRect/>
          </a:stretch>
        </p:blipFill>
        <p:spPr>
          <a:xfrm>
            <a:off x="4060625" y="616226"/>
            <a:ext cx="7896148" cy="5953709"/>
          </a:xfrm>
          <a:prstGeom prst="rect">
            <a:avLst/>
          </a:prstGeom>
        </p:spPr>
      </p:pic>
      <p:sp>
        <p:nvSpPr>
          <p:cNvPr id="3" name="Title 1">
            <a:extLst>
              <a:ext uri="{FF2B5EF4-FFF2-40B4-BE49-F238E27FC236}">
                <a16:creationId xmlns:a16="http://schemas.microsoft.com/office/drawing/2014/main" id="{BFA9824C-4B95-4F4E-81A9-1405F7248A57}"/>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1779D508-6181-44C4-8A1D-B19236D8BDD9}"/>
              </a:ext>
            </a:extLst>
          </p:cNvPr>
          <p:cNvSpPr txBox="1"/>
          <p:nvPr/>
        </p:nvSpPr>
        <p:spPr>
          <a:xfrm>
            <a:off x="235227" y="1669774"/>
            <a:ext cx="4008782" cy="2677656"/>
          </a:xfrm>
          <a:prstGeom prst="rect">
            <a:avLst/>
          </a:prstGeom>
          <a:noFill/>
        </p:spPr>
        <p:txBody>
          <a:bodyPr wrap="square" rtlCol="0">
            <a:spAutoFit/>
          </a:bodyPr>
          <a:lstStyle/>
          <a:p>
            <a:pPr marL="342900" indent="-342900">
              <a:buAutoNum type="arabicPeriod"/>
            </a:pPr>
            <a:r>
              <a:rPr lang="en-IN" sz="2800" dirty="0"/>
              <a:t>Type Ahead Search</a:t>
            </a:r>
          </a:p>
          <a:p>
            <a:pPr marL="342900" indent="-342900">
              <a:buAutoNum type="arabicPeriod"/>
            </a:pPr>
            <a:r>
              <a:rPr lang="en-IN" sz="2800" dirty="0"/>
              <a:t>Faceting Search</a:t>
            </a:r>
          </a:p>
          <a:p>
            <a:pPr marL="342900" indent="-342900">
              <a:buAutoNum type="arabicPeriod"/>
            </a:pPr>
            <a:r>
              <a:rPr lang="en-IN" sz="2800" dirty="0"/>
              <a:t>Geospatial Search</a:t>
            </a:r>
          </a:p>
          <a:p>
            <a:pPr marL="342900" indent="-342900">
              <a:buAutoNum type="arabicPeriod"/>
            </a:pPr>
            <a:r>
              <a:rPr lang="en-IN" sz="2800" dirty="0"/>
              <a:t>Synonym based Search</a:t>
            </a:r>
          </a:p>
          <a:p>
            <a:pPr marL="342900" indent="-342900">
              <a:buAutoNum type="arabicPeriod"/>
            </a:pPr>
            <a:r>
              <a:rPr lang="en-IN" sz="2800" dirty="0"/>
              <a:t>Custom Analyzer(50+ Languages) </a:t>
            </a:r>
          </a:p>
        </p:txBody>
      </p:sp>
    </p:spTree>
    <p:extLst>
      <p:ext uri="{BB962C8B-B14F-4D97-AF65-F5344CB8AC3E}">
        <p14:creationId xmlns:p14="http://schemas.microsoft.com/office/powerpoint/2010/main" val="1508868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CC46-509D-4E68-9C26-F4DA0932753D}"/>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Components/ Services required</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21888E54-2453-4483-B28B-6A1E77E9AD32}"/>
              </a:ext>
            </a:extLst>
          </p:cNvPr>
          <p:cNvSpPr txBox="1"/>
          <p:nvPr/>
        </p:nvSpPr>
        <p:spPr>
          <a:xfrm>
            <a:off x="1152938" y="1401417"/>
            <a:ext cx="9153939" cy="5447645"/>
          </a:xfrm>
          <a:prstGeom prst="rect">
            <a:avLst/>
          </a:prstGeom>
          <a:noFill/>
        </p:spPr>
        <p:txBody>
          <a:bodyPr wrap="square" rtlCol="0">
            <a:spAutoFit/>
          </a:bodyPr>
          <a:lstStyle/>
          <a:p>
            <a:r>
              <a:rPr lang="en-IN" sz="2000" b="1" dirty="0"/>
              <a:t>STEP 1 - Storage Account</a:t>
            </a:r>
          </a:p>
          <a:p>
            <a:endParaRPr lang="en-US" b="1" dirty="0"/>
          </a:p>
          <a:p>
            <a:pPr marL="342900" indent="-342900">
              <a:buAutoNum type="arabicPeriod"/>
            </a:pPr>
            <a:r>
              <a:rPr lang="en-US" dirty="0"/>
              <a:t>Create the Azure Blob service and upload the dataset</a:t>
            </a:r>
          </a:p>
          <a:p>
            <a:pPr marL="342900" indent="-342900">
              <a:buAutoNum type="arabicPeriod"/>
            </a:pPr>
            <a:endParaRPr lang="en-US" dirty="0"/>
          </a:p>
          <a:p>
            <a:r>
              <a:rPr lang="en-IN" sz="2000" b="1" dirty="0"/>
              <a:t>STEP 2 - Cognitive Service Account</a:t>
            </a:r>
          </a:p>
          <a:p>
            <a:endParaRPr lang="en-IN" sz="2000" b="1" dirty="0"/>
          </a:p>
          <a:p>
            <a:r>
              <a:rPr lang="en-IN" sz="2000" b="1" dirty="0"/>
              <a:t>STEP 3 - Azure Search Account</a:t>
            </a:r>
          </a:p>
          <a:p>
            <a:endParaRPr lang="en-IN" sz="2000" b="1" dirty="0"/>
          </a:p>
          <a:p>
            <a:r>
              <a:rPr lang="en-IN" sz="2000" b="1" dirty="0"/>
              <a:t>STEP 4 – Setup the Skillset  </a:t>
            </a:r>
          </a:p>
          <a:p>
            <a:endParaRPr lang="en-IN" sz="2000" b="1" dirty="0"/>
          </a:p>
          <a:p>
            <a:endParaRPr lang="en-IN" sz="2000" b="1" dirty="0"/>
          </a:p>
          <a:p>
            <a:r>
              <a:rPr lang="en-IN" sz="2000" b="1" dirty="0"/>
              <a:t> </a:t>
            </a:r>
            <a:endParaRPr lang="en-US" sz="2000" dirty="0"/>
          </a:p>
          <a:p>
            <a:pPr marL="342900" indent="-342900">
              <a:buAutoNum type="arabicPeriod"/>
            </a:pPr>
            <a:endParaRPr lang="en-US" sz="2000" dirty="0"/>
          </a:p>
          <a:p>
            <a:endParaRPr lang="en-IN" sz="2000" b="1" dirty="0"/>
          </a:p>
          <a:p>
            <a:endParaRPr lang="en-IN" sz="2000" b="1" dirty="0"/>
          </a:p>
          <a:p>
            <a:pPr marL="342900" indent="-342900">
              <a:buAutoNum type="arabicPeriod"/>
            </a:pPr>
            <a:endParaRPr lang="en-US" dirty="0"/>
          </a:p>
          <a:p>
            <a:endParaRPr lang="en-IN" dirty="0"/>
          </a:p>
          <a:p>
            <a:endParaRPr lang="en-IN" dirty="0"/>
          </a:p>
        </p:txBody>
      </p:sp>
    </p:spTree>
    <p:extLst>
      <p:ext uri="{BB962C8B-B14F-4D97-AF65-F5344CB8AC3E}">
        <p14:creationId xmlns:p14="http://schemas.microsoft.com/office/powerpoint/2010/main" val="2094755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id="{45BDB436-D9E6-4A79-A8C3-6675ED53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8CC13189-7F73-4997-A93B-BFCE5D04C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C6B6A408-BA27-4DF7-928B-27F42BA5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id="{25304181-C512-4716-B01C-C902614DC9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id="{BDBBBE16-BB43-4FA8-A080-3DFBC301CC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id="{4CBB3FB7-9F49-40A7-9CCA-19D24761D5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E345A381-29A8-4AA7-9F30-A0F5ABCB7B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Azure Search</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370466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Inverted Index</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3" name="Picture 2">
            <a:extLst>
              <a:ext uri="{FF2B5EF4-FFF2-40B4-BE49-F238E27FC236}">
                <a16:creationId xmlns:a16="http://schemas.microsoft.com/office/drawing/2014/main" id="{BDFB9881-7205-4636-9A31-9A6534EB869B}"/>
              </a:ext>
            </a:extLst>
          </p:cNvPr>
          <p:cNvPicPr>
            <a:picLocks noChangeAspect="1"/>
          </p:cNvPicPr>
          <p:nvPr/>
        </p:nvPicPr>
        <p:blipFill>
          <a:blip r:embed="rId2"/>
          <a:stretch>
            <a:fillRect/>
          </a:stretch>
        </p:blipFill>
        <p:spPr>
          <a:xfrm>
            <a:off x="793921" y="975360"/>
            <a:ext cx="10477054" cy="5663979"/>
          </a:xfrm>
          <a:prstGeom prst="rect">
            <a:avLst/>
          </a:prstGeom>
        </p:spPr>
      </p:pic>
    </p:spTree>
    <p:extLst>
      <p:ext uri="{BB962C8B-B14F-4D97-AF65-F5344CB8AC3E}">
        <p14:creationId xmlns:p14="http://schemas.microsoft.com/office/powerpoint/2010/main" val="2836870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val="3809965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5815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val="115096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68797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16240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77493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47406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id="{32E6B68F-1ACC-4AD7-A6F3-4BE32218C4F1}"/>
              </a:ext>
            </a:extLst>
          </p:cNvPr>
          <p:cNvGraphicFramePr>
            <a:graphicFrameLocks noGrp="1"/>
          </p:cNvGraphicFramePr>
          <p:nvPr>
            <p:extLst>
              <p:ext uri="{D42A27DB-BD31-4B8C-83A1-F6EECF244321}">
                <p14:modId xmlns:p14="http://schemas.microsoft.com/office/powerpoint/2010/main"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val="3346485022"/>
                    </a:ext>
                  </a:extLst>
                </a:gridCol>
                <a:gridCol w="3180311">
                  <a:extLst>
                    <a:ext uri="{9D8B030D-6E8A-4147-A177-3AD203B41FA5}">
                      <a16:colId xmlns:a16="http://schemas.microsoft.com/office/drawing/2014/main"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3920152481"/>
                  </a:ext>
                </a:extLst>
              </a:tr>
            </a:tbl>
          </a:graphicData>
        </a:graphic>
      </p:graphicFrame>
      <p:sp>
        <p:nvSpPr>
          <p:cNvPr id="5" name="Rectangle 1">
            <a:extLst>
              <a:ext uri="{FF2B5EF4-FFF2-40B4-BE49-F238E27FC236}">
                <a16:creationId xmlns:a16="http://schemas.microsoft.com/office/drawing/2014/main"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7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19825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85344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106605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018598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262684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16320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976935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3417747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509765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200764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916865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72558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798276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68616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578169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06838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654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07235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2705166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val="455926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03634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val="1730144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17876</TotalTime>
  <Words>6519</Words>
  <Application>Microsoft Office PowerPoint</Application>
  <PresentationFormat>Widescreen</PresentationFormat>
  <Paragraphs>1349</Paragraphs>
  <Slides>108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Calibri</vt:lpstr>
      <vt:lpstr>Calibri Light</vt:lpstr>
      <vt:lpstr>Segoe UI</vt:lpstr>
      <vt:lpstr>Segoe UI Light</vt:lpstr>
      <vt:lpstr>Segoe UI Semibold</vt:lpstr>
      <vt:lpstr>Segoe UI Semilight</vt:lpstr>
      <vt:lpstr>wf_segoe-ui_normal</vt:lpstr>
      <vt:lpstr>Wingdings</vt:lpstr>
      <vt:lpstr>Office Theme</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cp:lastModifiedBy>
  <cp:revision>319</cp:revision>
  <dcterms:created xsi:type="dcterms:W3CDTF">2018-06-04T19:08:48Z</dcterms:created>
  <dcterms:modified xsi:type="dcterms:W3CDTF">2019-06-18T10:52:25Z</dcterms:modified>
</cp:coreProperties>
</file>